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79" r:id="rId8"/>
    <p:sldId id="263" r:id="rId9"/>
    <p:sldId id="264" r:id="rId10"/>
    <p:sldId id="278" r:id="rId11"/>
    <p:sldId id="265" r:id="rId12"/>
    <p:sldId id="267" r:id="rId13"/>
    <p:sldId id="272" r:id="rId14"/>
    <p:sldId id="273" r:id="rId15"/>
    <p:sldId id="280" r:id="rId16"/>
    <p:sldId id="275" r:id="rId17"/>
    <p:sldId id="277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14/06/1447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Y" dirty="0" smtClean="0"/>
              <a:t>تدبير الورم </a:t>
            </a:r>
            <a:r>
              <a:rPr lang="ar-SY" dirty="0" err="1" smtClean="0"/>
              <a:t>النقوي</a:t>
            </a:r>
            <a:r>
              <a:rPr lang="ar-SY" dirty="0" smtClean="0"/>
              <a:t> </a:t>
            </a:r>
            <a:r>
              <a:rPr lang="ar-SY" dirty="0" err="1" smtClean="0"/>
              <a:t>المتخامد</a:t>
            </a:r>
            <a:r>
              <a:rPr lang="ar-SY" dirty="0" smtClean="0"/>
              <a:t/>
            </a:r>
            <a:br>
              <a:rPr lang="ar-SY" dirty="0" smtClean="0"/>
            </a:br>
            <a:r>
              <a:rPr lang="en-US" dirty="0" smtClean="0"/>
              <a:t>SMM- ASH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SY" dirty="0" smtClean="0"/>
              <a:t> إعداد</a:t>
            </a:r>
          </a:p>
          <a:p>
            <a:pPr algn="ctr"/>
            <a:r>
              <a:rPr lang="ar-SY" dirty="0" smtClean="0"/>
              <a:t>ياني محمد فائد حاج حسن</a:t>
            </a:r>
          </a:p>
          <a:p>
            <a:pPr algn="ctr"/>
            <a:r>
              <a:rPr lang="ar-SY" dirty="0" smtClean="0"/>
              <a:t>شعبة أمراض الدم – مشفى دمشق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 startAt="4"/>
            </a:pPr>
            <a:r>
              <a:rPr lang="ar-SY" dirty="0" smtClean="0"/>
              <a:t> </a:t>
            </a:r>
            <a:r>
              <a:rPr lang="ar-SY" u="sng" dirty="0" smtClean="0"/>
              <a:t>المقارنة بين بدء العلاج فور التشخيص مقابل الانتظار حتى التحول نحو </a:t>
            </a:r>
            <a:r>
              <a:rPr lang="en-US" u="sng" dirty="0" smtClean="0"/>
              <a:t>MM</a:t>
            </a:r>
            <a:r>
              <a:rPr lang="ar-SY" u="sng" dirty="0" smtClean="0"/>
              <a:t> :</a:t>
            </a:r>
          </a:p>
          <a:p>
            <a:pPr marL="571500" indent="-571500">
              <a:buNone/>
            </a:pPr>
            <a:r>
              <a:rPr lang="ar-SY" dirty="0" smtClean="0"/>
              <a:t>دراسة </a:t>
            </a:r>
            <a:r>
              <a:rPr lang="en-US" dirty="0" smtClean="0"/>
              <a:t>Meta- analysis </a:t>
            </a:r>
            <a:r>
              <a:rPr lang="ar-SY" dirty="0" smtClean="0"/>
              <a:t> حتى يونيو 2024.</a:t>
            </a:r>
          </a:p>
          <a:p>
            <a:pPr marL="571500" indent="-571500">
              <a:buNone/>
            </a:pPr>
            <a:r>
              <a:rPr lang="ar-SY" dirty="0" smtClean="0"/>
              <a:t>نتيجة المقارنة كانت أن المعالجة المبكرة مفيدة للمجموعات عالية الخطورة ، </a:t>
            </a:r>
            <a:r>
              <a:rPr lang="ar-SY" dirty="0" err="1" smtClean="0"/>
              <a:t>ولايزال</a:t>
            </a:r>
            <a:r>
              <a:rPr lang="ar-SY" dirty="0" smtClean="0"/>
              <a:t> موضع نقاش لمجموعات منخفضة أو متوسطة </a:t>
            </a:r>
            <a:r>
              <a:rPr lang="ar-SY" smtClean="0"/>
              <a:t>الخطورة </a:t>
            </a:r>
            <a:r>
              <a:rPr lang="ar-SY" smtClean="0"/>
              <a:t>.</a:t>
            </a:r>
            <a:endParaRPr lang="ar-SY" dirty="0" smtClean="0"/>
          </a:p>
          <a:p>
            <a:pPr marL="571500" indent="-571500">
              <a:buFont typeface="+mj-lt"/>
              <a:buAutoNum type="romanUcPeriod" startAt="5"/>
            </a:pPr>
            <a:r>
              <a:rPr lang="ar-SY" dirty="0" smtClean="0"/>
              <a:t> </a:t>
            </a:r>
            <a:r>
              <a:rPr lang="ar-SY" u="sng" dirty="0" smtClean="0"/>
              <a:t>دور التصوير </a:t>
            </a:r>
            <a:r>
              <a:rPr lang="en-US" u="sng" dirty="0" smtClean="0"/>
              <a:t>WB-MRI</a:t>
            </a:r>
            <a:r>
              <a:rPr lang="ar-SY" u="sng" dirty="0" smtClean="0"/>
              <a:t> :</a:t>
            </a:r>
          </a:p>
          <a:p>
            <a:pPr marL="571500" indent="-571500">
              <a:buNone/>
            </a:pPr>
            <a:r>
              <a:rPr lang="ar-SY" dirty="0" smtClean="0"/>
              <a:t>ورقة بحثية تقدم </a:t>
            </a:r>
            <a:r>
              <a:rPr lang="ar-SY" dirty="0" err="1" smtClean="0"/>
              <a:t>بها</a:t>
            </a:r>
            <a:r>
              <a:rPr lang="ar-SY" dirty="0" smtClean="0"/>
              <a:t> فريق إيطالي في الـ </a:t>
            </a:r>
            <a:r>
              <a:rPr lang="en-US" dirty="0" smtClean="0"/>
              <a:t>ASH</a:t>
            </a:r>
            <a:r>
              <a:rPr lang="ar-SY" dirty="0" smtClean="0"/>
              <a:t> حيث استخدم الـ </a:t>
            </a:r>
            <a:r>
              <a:rPr lang="en-US" dirty="0" smtClean="0"/>
              <a:t>WB-MRI</a:t>
            </a:r>
            <a:r>
              <a:rPr lang="ar-SY" dirty="0" smtClean="0"/>
              <a:t> لتقييم المرض .</a:t>
            </a:r>
          </a:p>
          <a:p>
            <a:pPr marL="571500" indent="-571500">
              <a:buNone/>
            </a:pPr>
            <a:r>
              <a:rPr lang="ar-SY" dirty="0" smtClean="0"/>
              <a:t>تبين حسب الدراسة أن الـ </a:t>
            </a:r>
            <a:r>
              <a:rPr lang="en-US" dirty="0" smtClean="0"/>
              <a:t> WB-MRI</a:t>
            </a:r>
            <a:r>
              <a:rPr lang="ar-SY" dirty="0" smtClean="0"/>
              <a:t>له قدرة أكبر على كشف بؤر مبكرة لم تظهر على طرق التصوير الأخرى .</a:t>
            </a:r>
          </a:p>
          <a:p>
            <a:pPr marL="571500" indent="-571500">
              <a:buNone/>
            </a:pPr>
            <a:r>
              <a:rPr lang="ar-SY" dirty="0" smtClean="0"/>
              <a:t>خلاصة البحث : </a:t>
            </a:r>
            <a:r>
              <a:rPr lang="en-US" dirty="0" smtClean="0"/>
              <a:t>MRI</a:t>
            </a:r>
            <a:r>
              <a:rPr lang="ar-SY" dirty="0" smtClean="0"/>
              <a:t> الكامل للجسم قد يصبح عنصرا“ أساسيا“ في متابعة </a:t>
            </a:r>
            <a:r>
              <a:rPr lang="en-US" dirty="0" smtClean="0"/>
              <a:t>HRSMM</a:t>
            </a:r>
            <a:r>
              <a:rPr lang="ar-SY" dirty="0" smtClean="0"/>
              <a:t> .</a:t>
            </a:r>
          </a:p>
          <a:p>
            <a:pPr marL="571500" indent="-571500">
              <a:buFont typeface="+mj-lt"/>
              <a:buAutoNum type="romanUcPeriod" startAt="5"/>
            </a:pPr>
            <a:endParaRPr lang="ar-SY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pPr marL="571500" indent="-571500">
              <a:buFont typeface="+mj-lt"/>
              <a:buAutoNum type="romanUcPeriod" startAt="6"/>
            </a:pPr>
            <a:r>
              <a:rPr lang="ar-SY" u="sng" dirty="0" smtClean="0"/>
              <a:t> نموذج </a:t>
            </a:r>
            <a:r>
              <a:rPr lang="en-US" u="sng" dirty="0" smtClean="0"/>
              <a:t>PANGEA</a:t>
            </a:r>
            <a:r>
              <a:rPr lang="ar-SY" u="sng" dirty="0" smtClean="0"/>
              <a:t> :</a:t>
            </a:r>
          </a:p>
          <a:p>
            <a:pPr marL="571500" indent="-571500">
              <a:buNone/>
            </a:pPr>
            <a:r>
              <a:rPr lang="ar-SY" dirty="0" smtClean="0"/>
              <a:t>خيار أكثر دقة من النماذج التقليدية لتحديد الخطورة من </a:t>
            </a:r>
            <a:r>
              <a:rPr lang="en-US" dirty="0" smtClean="0"/>
              <a:t>20/2/20</a:t>
            </a:r>
            <a:r>
              <a:rPr lang="ar-SY" dirty="0" smtClean="0"/>
              <a:t> أو </a:t>
            </a:r>
            <a:r>
              <a:rPr lang="en-US" dirty="0" smtClean="0"/>
              <a:t>IMWG</a:t>
            </a:r>
            <a:r>
              <a:rPr lang="ar-SY" dirty="0" smtClean="0"/>
              <a:t> .</a:t>
            </a:r>
          </a:p>
          <a:p>
            <a:pPr marL="571500" indent="-571500">
              <a:buNone/>
            </a:pPr>
            <a:r>
              <a:rPr lang="ar-SY" dirty="0" smtClean="0"/>
              <a:t>يمتاز بأنه ديناميكي : يعيد حساب خطورة المريض في كل زيارة اعتمادا“ على تغير المؤشرات وليس القيم الأولية فقط .</a:t>
            </a:r>
          </a:p>
          <a:p>
            <a:pPr marL="571500" indent="-571500">
              <a:buNone/>
            </a:pPr>
            <a:r>
              <a:rPr lang="en-US" dirty="0" smtClean="0"/>
              <a:t>PANGEA = Personalized, Adaptive , Next-Generation Risk assessment</a:t>
            </a:r>
            <a:r>
              <a:rPr lang="ar-SY" dirty="0" smtClean="0"/>
              <a:t> </a:t>
            </a:r>
          </a:p>
          <a:p>
            <a:pPr marL="571500" indent="-571500">
              <a:buNone/>
            </a:pPr>
            <a:r>
              <a:rPr lang="ar-SY" dirty="0" smtClean="0"/>
              <a:t>يمكن استخدامه عبر منصة إلكترونية (كانت تعرض في </a:t>
            </a:r>
            <a:r>
              <a:rPr lang="en-US" dirty="0" smtClean="0"/>
              <a:t>ASH 2024</a:t>
            </a:r>
            <a:r>
              <a:rPr lang="ar-SY" dirty="0" smtClean="0"/>
              <a:t>)بحيث:</a:t>
            </a:r>
          </a:p>
          <a:p>
            <a:pPr marL="571500" indent="-571500">
              <a:buFont typeface="Courier New" pitchFamily="49" charset="0"/>
              <a:buChar char="o"/>
            </a:pPr>
            <a:r>
              <a:rPr lang="ar-SY" dirty="0" smtClean="0"/>
              <a:t> تدخل قيم المريض .</a:t>
            </a:r>
          </a:p>
          <a:p>
            <a:pPr marL="571500" indent="-571500">
              <a:buFont typeface="Courier New" pitchFamily="49" charset="0"/>
              <a:buChar char="o"/>
            </a:pPr>
            <a:r>
              <a:rPr lang="ar-SY" dirty="0" smtClean="0"/>
              <a:t> تكون النتائج كنسبة مئوية دقيقة لخطر التحول خلال 24 شهر .</a:t>
            </a:r>
          </a:p>
          <a:p>
            <a:pPr marL="571500" indent="-571500">
              <a:buFont typeface="Courier New" pitchFamily="49" charset="0"/>
              <a:buChar char="o"/>
            </a:pPr>
            <a:r>
              <a:rPr lang="ar-SY" dirty="0" smtClean="0"/>
              <a:t> يمكن إعادة حسابها بعد 3-6 أشهر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ar-SY" b="1" dirty="0" smtClean="0"/>
              <a:t>التوصيات الحديثة من 2024-2025 بشأن استخدام</a:t>
            </a:r>
          </a:p>
          <a:p>
            <a:pPr algn="ctr">
              <a:buNone/>
            </a:pPr>
            <a:r>
              <a:rPr lang="ar-SY" b="1" dirty="0" err="1" smtClean="0"/>
              <a:t>الليناليدومايد</a:t>
            </a:r>
            <a:r>
              <a:rPr lang="ar-SY" b="1" dirty="0" smtClean="0"/>
              <a:t> عند مرضى </a:t>
            </a:r>
            <a:r>
              <a:rPr lang="en-US" b="1" dirty="0" smtClean="0"/>
              <a:t>HRSMM</a:t>
            </a:r>
            <a:r>
              <a:rPr lang="ar-SY" b="1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ar-SY" dirty="0" smtClean="0"/>
              <a:t> حسب تجربة الـ </a:t>
            </a:r>
            <a:r>
              <a:rPr lang="en-US" dirty="0" smtClean="0"/>
              <a:t>ECOG-ACRIN E306</a:t>
            </a:r>
            <a:r>
              <a:rPr lang="ar-SY" dirty="0" smtClean="0"/>
              <a:t> : استخدم </a:t>
            </a:r>
            <a:r>
              <a:rPr lang="ar-SY" dirty="0" err="1" smtClean="0"/>
              <a:t>ليناليدومايد</a:t>
            </a:r>
            <a:r>
              <a:rPr lang="ar-SY" dirty="0" smtClean="0"/>
              <a:t> وحيدا“ عند مرضى </a:t>
            </a:r>
            <a:r>
              <a:rPr lang="en-US" dirty="0" smtClean="0"/>
              <a:t>HRSMM</a:t>
            </a:r>
            <a:r>
              <a:rPr lang="ar-SY" dirty="0" smtClean="0"/>
              <a:t> وأظهرت منع في التقدم نحو </a:t>
            </a:r>
            <a:r>
              <a:rPr lang="en-US" dirty="0" smtClean="0"/>
              <a:t>MM</a:t>
            </a:r>
            <a:r>
              <a:rPr lang="ar-SY" dirty="0" smtClean="0"/>
              <a:t> أكثر من المراقبة .</a:t>
            </a:r>
          </a:p>
          <a:p>
            <a:pPr>
              <a:buFont typeface="Wingdings" pitchFamily="2" charset="2"/>
              <a:buChar char="§"/>
            </a:pPr>
            <a:r>
              <a:rPr lang="ar-SY" dirty="0" smtClean="0"/>
              <a:t> يعد إضافة </a:t>
            </a:r>
            <a:r>
              <a:rPr lang="ar-SY" dirty="0" err="1" smtClean="0"/>
              <a:t>الديكساميتازون</a:t>
            </a:r>
            <a:r>
              <a:rPr lang="ar-SY" dirty="0" smtClean="0"/>
              <a:t> إلى  </a:t>
            </a:r>
            <a:r>
              <a:rPr lang="ar-SY" dirty="0" err="1" smtClean="0"/>
              <a:t>الليناليدومايد</a:t>
            </a:r>
            <a:r>
              <a:rPr lang="ar-SY" dirty="0" smtClean="0"/>
              <a:t> من الخيارات المقبولة في التداخل المبكر على الـ </a:t>
            </a:r>
            <a:r>
              <a:rPr lang="en-US" dirty="0" smtClean="0"/>
              <a:t>HRSMM</a:t>
            </a:r>
            <a:r>
              <a:rPr lang="ar-SY" dirty="0" smtClean="0"/>
              <a:t> .</a:t>
            </a:r>
          </a:p>
          <a:p>
            <a:pPr>
              <a:buFont typeface="Wingdings" pitchFamily="2" charset="2"/>
              <a:buChar char="§"/>
            </a:pPr>
            <a:r>
              <a:rPr lang="ar-SY" dirty="0" smtClean="0"/>
              <a:t> لكن العلاجات السابقة تسعى لتثبيت المرض أكثر من السعي لاستجابة على مستوى </a:t>
            </a:r>
            <a:r>
              <a:rPr lang="en-US" dirty="0" smtClean="0"/>
              <a:t>MRD-negativity </a:t>
            </a:r>
            <a:r>
              <a:rPr lang="ar-SY" dirty="0" smtClean="0"/>
              <a:t> .</a:t>
            </a:r>
          </a:p>
          <a:p>
            <a:pPr>
              <a:buFont typeface="Wingdings" pitchFamily="2" charset="2"/>
              <a:buChar char="§"/>
            </a:pPr>
            <a:r>
              <a:rPr lang="ar-SY" dirty="0" smtClean="0"/>
              <a:t>حسب دليل</a:t>
            </a:r>
            <a:r>
              <a:rPr lang="en-US" dirty="0" smtClean="0"/>
              <a:t>EHA-EMN 2025 </a:t>
            </a:r>
            <a:r>
              <a:rPr lang="ar-SY" dirty="0" smtClean="0"/>
              <a:t> :</a:t>
            </a:r>
          </a:p>
          <a:p>
            <a:pPr>
              <a:buNone/>
            </a:pPr>
            <a:r>
              <a:rPr lang="ar-SY" dirty="0" smtClean="0"/>
              <a:t>يشير إلى </a:t>
            </a:r>
            <a:r>
              <a:rPr lang="ar-SY" dirty="0" err="1" smtClean="0"/>
              <a:t>استرتيجية</a:t>
            </a:r>
            <a:r>
              <a:rPr lang="ar-SY" dirty="0" smtClean="0"/>
              <a:t> (علاج بقصد الشفاء) لبعض مرضى </a:t>
            </a:r>
            <a:r>
              <a:rPr lang="en-US" dirty="0" smtClean="0"/>
              <a:t>HRSMM</a:t>
            </a:r>
            <a:r>
              <a:rPr lang="ar-SY" dirty="0" smtClean="0"/>
              <a:t> باستخدام بروتوكولات </a:t>
            </a:r>
            <a:r>
              <a:rPr lang="en-US" dirty="0" err="1" smtClean="0"/>
              <a:t>KRd</a:t>
            </a:r>
            <a:r>
              <a:rPr lang="ar-SY" dirty="0" smtClean="0"/>
              <a:t> ثم زرع خلايا </a:t>
            </a:r>
            <a:r>
              <a:rPr lang="ar-SY" dirty="0" err="1" smtClean="0"/>
              <a:t>جذعية</a:t>
            </a:r>
            <a:r>
              <a:rPr lang="ar-SY" dirty="0" smtClean="0"/>
              <a:t> ثم صيانة </a:t>
            </a:r>
            <a:r>
              <a:rPr lang="ar-SY" dirty="0" err="1" smtClean="0"/>
              <a:t>بالليناليدومايد</a:t>
            </a:r>
            <a:r>
              <a:rPr lang="ar-SY" dirty="0" smtClean="0"/>
              <a:t>.</a:t>
            </a:r>
          </a:p>
          <a:p>
            <a:pPr>
              <a:buNone/>
            </a:pPr>
            <a:r>
              <a:rPr lang="ar-SY" dirty="0" smtClean="0"/>
              <a:t>النتائج جيدة على مستوى </a:t>
            </a:r>
            <a:r>
              <a:rPr lang="en-US" dirty="0" smtClean="0"/>
              <a:t>MRD</a:t>
            </a:r>
            <a:r>
              <a:rPr lang="ar-SY" dirty="0" smtClean="0"/>
              <a:t> وبعضهم حافظ عليه لسنوات .</a:t>
            </a:r>
          </a:p>
          <a:p>
            <a:pPr>
              <a:buNone/>
            </a:pPr>
            <a:r>
              <a:rPr lang="ar-SY" dirty="0" smtClean="0"/>
              <a:t>يجب الانتباه إلى الآثار الجانبية أثناء العلاج .</a:t>
            </a:r>
          </a:p>
          <a:p>
            <a:pPr>
              <a:buNone/>
            </a:pPr>
            <a:r>
              <a:rPr lang="ar-SY" dirty="0" smtClean="0"/>
              <a:t>تم التأكيد في الدليل على ضرورة مناقشة مشتركة مع المريض خاصة وأن بعض المرضى قد لا يتطور لديهم المرض حتى بدون علاج فوري .</a:t>
            </a:r>
          </a:p>
          <a:p>
            <a:pPr>
              <a:buNone/>
            </a:pPr>
            <a:r>
              <a:rPr lang="ar-SY" dirty="0" smtClean="0"/>
              <a:t>لازال له دور مهم في الـ </a:t>
            </a:r>
            <a:r>
              <a:rPr lang="en-US" dirty="0" smtClean="0"/>
              <a:t>ASH</a:t>
            </a:r>
            <a:r>
              <a:rPr lang="ar-SY" dirty="0" smtClean="0"/>
              <a:t> لكنه مفضل في سياق علاجات </a:t>
            </a:r>
            <a:r>
              <a:rPr lang="ar-SY" dirty="0" err="1" smtClean="0"/>
              <a:t>تشاركية</a:t>
            </a:r>
            <a:r>
              <a:rPr lang="ar-SY" dirty="0" smtClean="0"/>
              <a:t> .</a:t>
            </a:r>
            <a:endParaRPr lang="en-US" dirty="0" smtClean="0"/>
          </a:p>
          <a:p>
            <a:pPr>
              <a:buNone/>
            </a:pPr>
            <a:endParaRPr lang="ar-SY" dirty="0" smtClean="0"/>
          </a:p>
          <a:p>
            <a:pPr>
              <a:buNone/>
            </a:pP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ccc\Desktop\IMG_٢٠٢٥١١٢١_١٤٢١٢٦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8143932" cy="5429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ar-SY" b="1" dirty="0" smtClean="0"/>
              <a:t>تأثير نمط الحياة وتأثير النظام الغذائي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في </a:t>
            </a:r>
            <a:r>
              <a:rPr lang="en-US" dirty="0" smtClean="0"/>
              <a:t>ASH 2024</a:t>
            </a:r>
            <a:r>
              <a:rPr lang="ar-SY" dirty="0" smtClean="0"/>
              <a:t> تم تقديم بيانات أولية من تجربة </a:t>
            </a:r>
            <a:r>
              <a:rPr lang="en-US" dirty="0" err="1" smtClean="0"/>
              <a:t>Nutrivention</a:t>
            </a:r>
            <a:r>
              <a:rPr lang="ar-SY" dirty="0" smtClean="0"/>
              <a:t> حول نظام غذائي نباتي عالي الألياف لمرضى </a:t>
            </a:r>
            <a:r>
              <a:rPr lang="en-US" dirty="0" smtClean="0"/>
              <a:t>MGUS</a:t>
            </a:r>
            <a:r>
              <a:rPr lang="ar-SY" dirty="0" smtClean="0"/>
              <a:t> والـ </a:t>
            </a:r>
            <a:r>
              <a:rPr lang="en-US" dirty="0" smtClean="0"/>
              <a:t>SMM</a:t>
            </a:r>
            <a:r>
              <a:rPr lang="ar-SY" dirty="0" smtClean="0"/>
              <a:t> ، أظهر إمكانية أن يبطئ هذا النظام تقدم المرض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النتائج لا تزال أولية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تشير النتائج إلى أن التدخلات غير الدوائية (مثل النظام الغذائي ) قد تلعب دورا“ مكملا“ عند بعض المرضى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الحفاظ على وزن صحي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الحفاظ على صحة العظام بتدبير </a:t>
            </a:r>
            <a:r>
              <a:rPr lang="ar-SY" dirty="0" err="1" smtClean="0"/>
              <a:t>الكلس</a:t>
            </a:r>
            <a:r>
              <a:rPr lang="ar-SY" dirty="0" smtClean="0"/>
              <a:t> وفيتامين </a:t>
            </a:r>
            <a:r>
              <a:rPr lang="en-US" dirty="0" smtClean="0"/>
              <a:t>D</a:t>
            </a:r>
            <a:r>
              <a:rPr lang="ar-SY" dirty="0" smtClean="0"/>
              <a:t>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شرب كميات كافية من الماء للحفاظ على الكلية 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ar-SY" dirty="0" smtClean="0"/>
              <a:t> نظام غذائي غني بالفواكه والخضراوات وتجنب الأطعمة المصنعة والسكريات المضافة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تجنب الكحول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</a:t>
            </a:r>
            <a:r>
              <a:rPr lang="ar-SY" dirty="0" err="1" smtClean="0"/>
              <a:t>اتباع</a:t>
            </a:r>
            <a:r>
              <a:rPr lang="ar-SY" dirty="0" smtClean="0"/>
              <a:t> نظام غذائي متوازن يعتمد على : الحبوب الكاملة والبروتين قليل الدهن كالدواجن والأسماك </a:t>
            </a:r>
            <a:r>
              <a:rPr lang="ar-SY" dirty="0" err="1" smtClean="0"/>
              <a:t>والبقوليات</a:t>
            </a:r>
            <a:r>
              <a:rPr lang="ar-SY" dirty="0" smtClean="0"/>
              <a:t> .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 الحذر عند استخدام بعض المكملات خاصة مضادات الأكسدة عالية الجرعة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48577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b="1" dirty="0" smtClean="0"/>
              <a:t>استخدام الـ </a:t>
            </a:r>
            <a:r>
              <a:rPr lang="en-US" b="1" dirty="0" err="1" smtClean="0"/>
              <a:t>Zoldronic</a:t>
            </a:r>
            <a:r>
              <a:rPr lang="en-US" b="1" dirty="0" smtClean="0"/>
              <a:t> acid </a:t>
            </a:r>
            <a:r>
              <a:rPr lang="ar-SY" b="1" dirty="0" smtClean="0"/>
              <a:t> في </a:t>
            </a:r>
            <a:r>
              <a:rPr lang="en-US" b="1" dirty="0" smtClean="0"/>
              <a:t>SMM</a:t>
            </a:r>
            <a:endParaRPr lang="ar-SY" b="1" dirty="0" smtClean="0"/>
          </a:p>
          <a:p>
            <a:pPr>
              <a:buFont typeface="Wingdings" pitchFamily="2" charset="2"/>
              <a:buChar char="q"/>
            </a:pPr>
            <a:r>
              <a:rPr lang="ar-SY" dirty="0" smtClean="0"/>
              <a:t> لا تتأثر العظام عادة“ في سياق الـ </a:t>
            </a:r>
            <a:r>
              <a:rPr lang="en-US" dirty="0" smtClean="0"/>
              <a:t>SMM</a:t>
            </a:r>
            <a:r>
              <a:rPr lang="ar-SY" dirty="0" smtClean="0"/>
              <a:t> مثل الـ </a:t>
            </a:r>
            <a:r>
              <a:rPr lang="en-US" dirty="0" smtClean="0"/>
              <a:t>MM</a:t>
            </a:r>
            <a:r>
              <a:rPr lang="ar-SY" dirty="0" smtClean="0"/>
              <a:t> بالتالي فاستخدام الدواء ليس روتينيا“ لجميع المرضى .</a:t>
            </a:r>
          </a:p>
          <a:p>
            <a:pPr>
              <a:buFont typeface="Wingdings" pitchFamily="2" charset="2"/>
              <a:buChar char="q"/>
            </a:pPr>
            <a:r>
              <a:rPr lang="ar-SY" dirty="0" smtClean="0"/>
              <a:t> يقتصر استخدامه على الحالات ذات الخطر المتزايد لهشاشة العظام .</a:t>
            </a:r>
          </a:p>
          <a:p>
            <a:pPr>
              <a:buFont typeface="Wingdings" pitchFamily="2" charset="2"/>
              <a:buChar char="q"/>
            </a:pPr>
            <a:r>
              <a:rPr lang="ar-SY" dirty="0" smtClean="0"/>
              <a:t> حسب توصيات الـ </a:t>
            </a:r>
            <a:r>
              <a:rPr lang="en-US" dirty="0" smtClean="0"/>
              <a:t>IMWG</a:t>
            </a:r>
            <a:r>
              <a:rPr lang="ar-SY" dirty="0" smtClean="0"/>
              <a:t> يمكن استخدامه :</a:t>
            </a:r>
          </a:p>
          <a:p>
            <a:pPr>
              <a:buNone/>
            </a:pPr>
            <a:r>
              <a:rPr lang="ar-SY" dirty="0" smtClean="0"/>
              <a:t>هناك هشاشة عظام مثبتة على الأشعة أو </a:t>
            </a:r>
            <a:r>
              <a:rPr lang="en-US" dirty="0" smtClean="0"/>
              <a:t>DEXA</a:t>
            </a:r>
            <a:r>
              <a:rPr lang="ar-SY" dirty="0" smtClean="0"/>
              <a:t> .</a:t>
            </a:r>
          </a:p>
          <a:p>
            <a:pPr>
              <a:buNone/>
            </a:pPr>
            <a:r>
              <a:rPr lang="ar-SY" dirty="0" smtClean="0"/>
              <a:t>هناك آلام عظمية أو كسور صغيرة دون علامات لنشاط </a:t>
            </a:r>
            <a:r>
              <a:rPr lang="en-US" dirty="0" smtClean="0"/>
              <a:t>MM</a:t>
            </a:r>
            <a:r>
              <a:rPr lang="ar-SY" dirty="0" smtClean="0"/>
              <a:t> .</a:t>
            </a:r>
          </a:p>
          <a:p>
            <a:pPr>
              <a:buFont typeface="Wingdings" pitchFamily="2" charset="2"/>
              <a:buChar char="q"/>
            </a:pPr>
            <a:r>
              <a:rPr lang="ar-SY" dirty="0" smtClean="0"/>
              <a:t> طريقة إعطائه هي 4 </a:t>
            </a:r>
            <a:r>
              <a:rPr lang="ar-SY" dirty="0" err="1" smtClean="0"/>
              <a:t>مغ</a:t>
            </a:r>
            <a:r>
              <a:rPr lang="ar-SY" dirty="0" smtClean="0"/>
              <a:t> </a:t>
            </a:r>
            <a:r>
              <a:rPr lang="en-US" dirty="0" smtClean="0"/>
              <a:t>IV</a:t>
            </a:r>
            <a:r>
              <a:rPr lang="ar-SY" dirty="0" smtClean="0"/>
              <a:t> كل ستة أشهر عند مرضى </a:t>
            </a:r>
            <a:r>
              <a:rPr lang="en-US" dirty="0" smtClean="0"/>
              <a:t>SMM</a:t>
            </a:r>
            <a:r>
              <a:rPr lang="ar-SY" dirty="0" smtClean="0"/>
              <a:t> إذا كان الهدف دعم العظام فقط مقارنة بالجرعة الشهرية عند مرضى </a:t>
            </a:r>
            <a:r>
              <a:rPr lang="en-US" dirty="0" smtClean="0"/>
              <a:t>MM</a:t>
            </a:r>
            <a:r>
              <a:rPr lang="ar-SY" dirty="0" smtClean="0"/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0059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ar-SY" b="1" dirty="0" smtClean="0"/>
              <a:t>الخلاصة</a:t>
            </a:r>
          </a:p>
          <a:p>
            <a:pPr>
              <a:buNone/>
            </a:pPr>
            <a:r>
              <a:rPr lang="ar-SY" dirty="0" smtClean="0"/>
              <a:t>حسب آخر مؤتمر </a:t>
            </a:r>
            <a:r>
              <a:rPr lang="ar-SY" dirty="0" err="1" smtClean="0"/>
              <a:t>للـ</a:t>
            </a:r>
            <a:r>
              <a:rPr lang="ar-SY" dirty="0" smtClean="0"/>
              <a:t> </a:t>
            </a:r>
            <a:r>
              <a:rPr lang="en-US" dirty="0" smtClean="0"/>
              <a:t>ASH</a:t>
            </a:r>
            <a:r>
              <a:rPr lang="ar-SY" dirty="0" smtClean="0"/>
              <a:t> وحسب دراسة </a:t>
            </a:r>
            <a:r>
              <a:rPr lang="en-US" dirty="0" smtClean="0"/>
              <a:t>AQUILA</a:t>
            </a:r>
            <a:r>
              <a:rPr lang="ar-SY" dirty="0" smtClean="0"/>
              <a:t> يفضل استخدام </a:t>
            </a:r>
            <a:r>
              <a:rPr lang="en-US" dirty="0" err="1" smtClean="0"/>
              <a:t>Daratumumab</a:t>
            </a:r>
            <a:r>
              <a:rPr lang="en-US" dirty="0" smtClean="0"/>
              <a:t> SC  </a:t>
            </a:r>
            <a:r>
              <a:rPr lang="ar-SY" dirty="0" smtClean="0"/>
              <a:t> وحيدا“ عند مرضى </a:t>
            </a:r>
            <a:r>
              <a:rPr lang="en-US" dirty="0" smtClean="0"/>
              <a:t>HRSMM</a:t>
            </a:r>
            <a:r>
              <a:rPr lang="ar-SY" dirty="0" smtClean="0"/>
              <a:t> .</a:t>
            </a:r>
          </a:p>
          <a:p>
            <a:pPr>
              <a:buNone/>
            </a:pPr>
            <a:r>
              <a:rPr lang="ar-SY" dirty="0" smtClean="0"/>
              <a:t>التأكيد من قبل </a:t>
            </a:r>
            <a:r>
              <a:rPr lang="en-US" dirty="0" smtClean="0"/>
              <a:t>International Myeloma Foundation </a:t>
            </a:r>
            <a:r>
              <a:rPr lang="ar-SY" dirty="0" smtClean="0"/>
              <a:t> على ضرورة النقاش مع المريض حول الفوائد والمخاطر قبل العلاج .</a:t>
            </a:r>
          </a:p>
          <a:p>
            <a:pPr>
              <a:buNone/>
            </a:pPr>
            <a:r>
              <a:rPr lang="ar-SY" dirty="0" smtClean="0"/>
              <a:t>التأكيد على تقييم الخطر المتكرر حسب الأساليب الحديثة وخاصة بالاعتماد على طرق التصوير المتقدمة ( مثل </a:t>
            </a:r>
            <a:r>
              <a:rPr lang="en-US" dirty="0" smtClean="0"/>
              <a:t>MRI , PET-CT</a:t>
            </a:r>
            <a:r>
              <a:rPr lang="ar-SY" dirty="0" smtClean="0"/>
              <a:t> ) .</a:t>
            </a:r>
          </a:p>
          <a:p>
            <a:pPr>
              <a:buNone/>
            </a:pPr>
            <a:r>
              <a:rPr lang="ar-SY" dirty="0" smtClean="0"/>
              <a:t>أهمية دور المراقبة خاصة عند المرضى منخفضي أو متوسطي الخطورة .</a:t>
            </a:r>
          </a:p>
          <a:p>
            <a:pPr>
              <a:buNone/>
            </a:pPr>
            <a:r>
              <a:rPr lang="ar-SY" dirty="0" smtClean="0"/>
              <a:t>أكدت الـ </a:t>
            </a:r>
            <a:r>
              <a:rPr lang="en-US" dirty="0" smtClean="0"/>
              <a:t>ASH</a:t>
            </a:r>
            <a:r>
              <a:rPr lang="ar-SY" dirty="0" smtClean="0"/>
              <a:t> على أهمية الدعم النفسي لمرضى</a:t>
            </a:r>
            <a:r>
              <a:rPr lang="en-US" dirty="0" smtClean="0"/>
              <a:t> SMM</a:t>
            </a:r>
            <a:r>
              <a:rPr lang="ar-SY" dirty="0" smtClean="0"/>
              <a:t> .</a:t>
            </a:r>
          </a:p>
          <a:p>
            <a:pPr>
              <a:buNone/>
            </a:pPr>
            <a:r>
              <a:rPr lang="ar-SY" dirty="0" smtClean="0"/>
              <a:t>أحد توصيات </a:t>
            </a:r>
            <a:r>
              <a:rPr lang="ar-SY" dirty="0" err="1" smtClean="0"/>
              <a:t>الــ</a:t>
            </a:r>
            <a:r>
              <a:rPr lang="ar-SY" dirty="0" smtClean="0"/>
              <a:t> </a:t>
            </a:r>
            <a:r>
              <a:rPr lang="en-US" dirty="0" smtClean="0"/>
              <a:t>ASH</a:t>
            </a:r>
            <a:r>
              <a:rPr lang="ar-SY" dirty="0" smtClean="0"/>
              <a:t> هي مواصلة البحث عن نماذج بيولوجية وجينية أفضل لتحديد من هم المر </a:t>
            </a:r>
            <a:r>
              <a:rPr lang="ar-SY" dirty="0" err="1" smtClean="0"/>
              <a:t>ضى</a:t>
            </a:r>
            <a:r>
              <a:rPr lang="ar-SY" dirty="0" smtClean="0"/>
              <a:t> الذين سيستفيدون فعلا“ من العلاج المبكر دون تعرضهم لمخاطر غير ضرورية ومحاولة إدخال المرضى ضمن التجارب </a:t>
            </a:r>
            <a:r>
              <a:rPr lang="ar-SY" dirty="0" err="1" smtClean="0"/>
              <a:t>السريرية</a:t>
            </a:r>
            <a:r>
              <a:rPr lang="ar-SY" dirty="0" smtClean="0"/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__\images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شكل بيضاوي 2"/>
          <p:cNvSpPr/>
          <p:nvPr/>
        </p:nvSpPr>
        <p:spPr>
          <a:xfrm>
            <a:off x="0" y="714356"/>
            <a:ext cx="2571736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400" dirty="0" smtClean="0"/>
              <a:t>شكرا“ لإصغائكم</a:t>
            </a:r>
            <a:endParaRPr lang="ar-SY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__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64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b="1" dirty="0" smtClean="0"/>
              <a:t>الورم </a:t>
            </a:r>
            <a:r>
              <a:rPr lang="ar-SY" b="1" dirty="0" err="1" smtClean="0"/>
              <a:t>النقوي</a:t>
            </a:r>
            <a:r>
              <a:rPr lang="ar-SY" b="1" dirty="0" smtClean="0"/>
              <a:t> </a:t>
            </a:r>
            <a:r>
              <a:rPr lang="ar-SY" b="1" dirty="0" err="1" smtClean="0"/>
              <a:t>المتخامد</a:t>
            </a:r>
            <a:r>
              <a:rPr lang="ar-SY" b="1" dirty="0" smtClean="0"/>
              <a:t> </a:t>
            </a:r>
          </a:p>
          <a:p>
            <a:pPr algn="ctr">
              <a:buNone/>
            </a:pPr>
            <a:r>
              <a:rPr lang="en-US" b="1" dirty="0" smtClean="0"/>
              <a:t>SMM</a:t>
            </a:r>
            <a:endParaRPr lang="ar-SY" b="1" dirty="0" smtClean="0"/>
          </a:p>
          <a:p>
            <a:pPr>
              <a:buFont typeface="Arial" pitchFamily="34" charset="0"/>
              <a:buChar char="•"/>
            </a:pPr>
            <a:r>
              <a:rPr lang="ar-SY" dirty="0" smtClean="0"/>
              <a:t> يعرف الـ </a:t>
            </a:r>
            <a:r>
              <a:rPr lang="en-US" dirty="0" smtClean="0"/>
              <a:t>SMM</a:t>
            </a:r>
            <a:r>
              <a:rPr lang="ar-SY" dirty="0" smtClean="0"/>
              <a:t> بأنه اضطراب </a:t>
            </a:r>
            <a:r>
              <a:rPr lang="ar-SY" dirty="0" err="1" smtClean="0"/>
              <a:t>نسيلي</a:t>
            </a:r>
            <a:r>
              <a:rPr lang="ar-SY" dirty="0" smtClean="0"/>
              <a:t> حيث يكون عيار البروتين </a:t>
            </a:r>
            <a:r>
              <a:rPr lang="en-US" dirty="0" smtClean="0"/>
              <a:t>M</a:t>
            </a:r>
            <a:r>
              <a:rPr lang="ar-SY" dirty="0" smtClean="0"/>
              <a:t> وحيد </a:t>
            </a:r>
            <a:r>
              <a:rPr lang="ar-SY" dirty="0" err="1" smtClean="0"/>
              <a:t>النسيلة</a:t>
            </a:r>
            <a:r>
              <a:rPr lang="ar-SY" dirty="0" smtClean="0"/>
              <a:t> </a:t>
            </a:r>
            <a:r>
              <a:rPr lang="ar-SY" dirty="0" smtClean="0"/>
              <a:t>أكثر </a:t>
            </a:r>
            <a:r>
              <a:rPr lang="ar-SY" dirty="0" smtClean="0"/>
              <a:t>أو يساوي 3غ /د.ل  أو بروتين وحيد </a:t>
            </a:r>
            <a:r>
              <a:rPr lang="ar-SY" dirty="0" err="1" smtClean="0"/>
              <a:t>النسيلة</a:t>
            </a:r>
            <a:r>
              <a:rPr lang="ar-SY" dirty="0" smtClean="0"/>
              <a:t> ببول 24 ساعة أكثر أو يساوي 500 </a:t>
            </a:r>
            <a:r>
              <a:rPr lang="ar-SY" dirty="0" err="1" smtClean="0"/>
              <a:t>مغ</a:t>
            </a:r>
            <a:r>
              <a:rPr lang="ar-SY" dirty="0" smtClean="0"/>
              <a:t>.</a:t>
            </a:r>
          </a:p>
          <a:p>
            <a:pPr>
              <a:buNone/>
            </a:pPr>
            <a:r>
              <a:rPr lang="ar-SY" dirty="0" smtClean="0"/>
              <a:t>مع أو بدون خلايا بلازمية بنسبة (10-59 )% بالنقي .</a:t>
            </a:r>
          </a:p>
          <a:p>
            <a:pPr>
              <a:buNone/>
            </a:pPr>
            <a:r>
              <a:rPr lang="ar-SY" dirty="0" smtClean="0"/>
              <a:t>بدون أذية عضو هدف .</a:t>
            </a:r>
          </a:p>
          <a:p>
            <a:pPr>
              <a:buFont typeface="Arial" pitchFamily="34" charset="0"/>
              <a:buChar char="•"/>
            </a:pPr>
            <a:r>
              <a:rPr lang="ar-SY" dirty="0" smtClean="0"/>
              <a:t> يجب تمييزه عن الـ </a:t>
            </a:r>
            <a:r>
              <a:rPr lang="en-US" dirty="0" smtClean="0"/>
              <a:t>MGUS </a:t>
            </a:r>
            <a:r>
              <a:rPr lang="ar-SY" dirty="0" smtClean="0"/>
              <a:t> والـ </a:t>
            </a:r>
            <a:r>
              <a:rPr lang="en-US" dirty="0" smtClean="0"/>
              <a:t>MM</a:t>
            </a:r>
            <a:r>
              <a:rPr lang="ar-SY" dirty="0" smtClean="0"/>
              <a:t> .</a:t>
            </a:r>
          </a:p>
          <a:p>
            <a:pPr>
              <a:buFont typeface="Arial" pitchFamily="34" charset="0"/>
              <a:buChar char="•"/>
            </a:pPr>
            <a:r>
              <a:rPr lang="ar-SY" dirty="0" smtClean="0"/>
              <a:t> نسبة حدوثه 0.5% من عموم الناس الأكبر من 40 سنة .</a:t>
            </a:r>
          </a:p>
          <a:p>
            <a:pPr>
              <a:buFont typeface="Arial" pitchFamily="34" charset="0"/>
              <a:buChar char="•"/>
            </a:pPr>
            <a:r>
              <a:rPr lang="ar-SY" dirty="0" smtClean="0"/>
              <a:t> يحمل الـ </a:t>
            </a:r>
            <a:r>
              <a:rPr lang="en-US" dirty="0" smtClean="0"/>
              <a:t>SMM</a:t>
            </a:r>
            <a:r>
              <a:rPr lang="ar-SY" dirty="0" smtClean="0"/>
              <a:t> احتمال التحول إلى </a:t>
            </a:r>
            <a:r>
              <a:rPr lang="en-US" dirty="0" smtClean="0"/>
              <a:t>MM</a:t>
            </a:r>
            <a:r>
              <a:rPr lang="ar-SY" dirty="0" smtClean="0"/>
              <a:t>أو </a:t>
            </a:r>
            <a:r>
              <a:rPr lang="en-US" dirty="0" smtClean="0"/>
              <a:t>AL</a:t>
            </a:r>
            <a:r>
              <a:rPr lang="ar-SY" dirty="0" smtClean="0"/>
              <a:t> بمعدل :</a:t>
            </a:r>
          </a:p>
          <a:p>
            <a:pPr>
              <a:buNone/>
            </a:pPr>
            <a:r>
              <a:rPr lang="ar-SY" dirty="0" smtClean="0"/>
              <a:t>10% خلال أول خمس سنوات </a:t>
            </a:r>
          </a:p>
          <a:p>
            <a:pPr>
              <a:buNone/>
            </a:pPr>
            <a:r>
              <a:rPr lang="ar-SY" dirty="0" smtClean="0"/>
              <a:t>(1-2)% خلال العشر سنوات اللاحقة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b="1" dirty="0" smtClean="0"/>
              <a:t>تقييم الخطورة عند مرضى الـ </a:t>
            </a:r>
            <a:r>
              <a:rPr lang="en-US" b="1" dirty="0" smtClean="0"/>
              <a:t>SMM</a:t>
            </a:r>
          </a:p>
          <a:p>
            <a:pPr>
              <a:buNone/>
            </a:pPr>
            <a:r>
              <a:rPr lang="ar-SY" dirty="0" smtClean="0"/>
              <a:t>يتم تحديد معدل الخطورة لمرضى </a:t>
            </a:r>
            <a:r>
              <a:rPr lang="en-US" dirty="0" smtClean="0"/>
              <a:t>SMM</a:t>
            </a:r>
            <a:r>
              <a:rPr lang="ar-SY" dirty="0" smtClean="0"/>
              <a:t> باستخدام </a:t>
            </a:r>
            <a:r>
              <a:rPr lang="en-US" dirty="0" smtClean="0"/>
              <a:t>Mayo 2018 /IMWG</a:t>
            </a:r>
            <a:r>
              <a:rPr lang="ar-SY" dirty="0" smtClean="0"/>
              <a:t> (المعروف أيضا“ </a:t>
            </a:r>
            <a:r>
              <a:rPr lang="ar-SY" dirty="0" err="1" smtClean="0"/>
              <a:t>بـ</a:t>
            </a:r>
            <a:r>
              <a:rPr lang="ar-SY" dirty="0" smtClean="0"/>
              <a:t> </a:t>
            </a:r>
            <a:r>
              <a:rPr lang="en-US" dirty="0" smtClean="0"/>
              <a:t>20/2/20 criteria</a:t>
            </a:r>
            <a:r>
              <a:rPr lang="ar-SY" dirty="0" smtClean="0"/>
              <a:t> ) .</a:t>
            </a:r>
          </a:p>
          <a:p>
            <a:pPr>
              <a:buNone/>
            </a:pPr>
            <a:r>
              <a:rPr lang="ar-SY" dirty="0" smtClean="0"/>
              <a:t>العوامل المعتمدة لتحديد الخطورة :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 نسبة الخلايا البلازمية بنقي العظام أكثر من 20% .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معدل الـ </a:t>
            </a:r>
            <a:r>
              <a:rPr lang="en-US" dirty="0" smtClean="0"/>
              <a:t>M</a:t>
            </a:r>
            <a:r>
              <a:rPr lang="ar-SY" dirty="0" smtClean="0"/>
              <a:t> بروتين أكثر من 2غ/د.ل .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 معدل </a:t>
            </a:r>
            <a:r>
              <a:rPr lang="en-US" dirty="0" smtClean="0"/>
              <a:t>FLC(involved/uninvolved)</a:t>
            </a:r>
            <a:r>
              <a:rPr lang="ar-SY" dirty="0" smtClean="0"/>
              <a:t> أكثر من 20 .</a:t>
            </a:r>
          </a:p>
          <a:p>
            <a:pPr marL="514350" indent="-514350">
              <a:buNone/>
            </a:pPr>
            <a:r>
              <a:rPr lang="ar-SY" dirty="0" smtClean="0"/>
              <a:t>تصنف الخطورة حسب :</a:t>
            </a:r>
          </a:p>
          <a:p>
            <a:pPr marL="514350" indent="-514350">
              <a:buFont typeface="+mj-lt"/>
              <a:buAutoNum type="arabicParenR"/>
            </a:pPr>
            <a:r>
              <a:rPr lang="ar-SY" dirty="0" smtClean="0"/>
              <a:t> منخفض الخطورة : لا يوجد عامل خطورة .</a:t>
            </a:r>
          </a:p>
          <a:p>
            <a:pPr marL="514350" indent="-514350">
              <a:buFont typeface="+mj-lt"/>
              <a:buAutoNum type="arabicParenR"/>
            </a:pPr>
            <a:r>
              <a:rPr lang="ar-SY" dirty="0" smtClean="0"/>
              <a:t> متوسط (</a:t>
            </a:r>
            <a:r>
              <a:rPr lang="en-US" dirty="0" err="1" smtClean="0"/>
              <a:t>intermediat</a:t>
            </a:r>
            <a:r>
              <a:rPr lang="ar-SY" dirty="0" smtClean="0"/>
              <a:t>) الخطورة : عامل خطورة واحد .</a:t>
            </a:r>
          </a:p>
          <a:p>
            <a:pPr marL="514350" indent="-514350">
              <a:buFont typeface="+mj-lt"/>
              <a:buAutoNum type="arabicParenR"/>
            </a:pPr>
            <a:r>
              <a:rPr lang="ar-SY" dirty="0" smtClean="0"/>
              <a:t> عالي الخطورة : عاملي خطورة أو أكثر .</a:t>
            </a:r>
          </a:p>
          <a:p>
            <a:pPr marL="514350" indent="-514350">
              <a:buFont typeface="+mj-lt"/>
              <a:buAutoNum type="arabicParenR"/>
            </a:pPr>
            <a:endParaRPr lang="ar-SY" dirty="0" smtClean="0"/>
          </a:p>
          <a:p>
            <a:pPr>
              <a:buNone/>
            </a:pPr>
            <a:endParaRPr lang="ar-SY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ar-SY" dirty="0" smtClean="0"/>
              <a:t>تم العمل على إضافة الـ </a:t>
            </a:r>
            <a:r>
              <a:rPr lang="en-US" dirty="0" smtClean="0"/>
              <a:t>Cytogenetic</a:t>
            </a:r>
            <a:r>
              <a:rPr lang="ar-SY" dirty="0" smtClean="0"/>
              <a:t> (</a:t>
            </a:r>
            <a:r>
              <a:rPr lang="en-US" dirty="0" smtClean="0"/>
              <a:t>FISH</a:t>
            </a:r>
            <a:r>
              <a:rPr lang="ar-SY" dirty="0" smtClean="0"/>
              <a:t>) :</a:t>
            </a:r>
          </a:p>
          <a:p>
            <a:pPr>
              <a:buNone/>
            </a:pPr>
            <a:r>
              <a:rPr lang="ar-SY" dirty="0" smtClean="0"/>
              <a:t>وجود أي من الطفرات عالية الخطورة يزيد احتمال التحول :</a:t>
            </a:r>
            <a:endParaRPr lang="ar-SY" dirty="0"/>
          </a:p>
          <a:p>
            <a:pPr>
              <a:buNone/>
            </a:pPr>
            <a:r>
              <a:rPr lang="en-US" dirty="0" smtClean="0"/>
              <a:t>t(4,14) </a:t>
            </a:r>
            <a:endParaRPr lang="ar-SY" dirty="0" smtClean="0"/>
          </a:p>
          <a:p>
            <a:pPr>
              <a:buNone/>
            </a:pPr>
            <a:r>
              <a:rPr lang="en-US" dirty="0" smtClean="0"/>
              <a:t>t(14,16) </a:t>
            </a:r>
            <a:endParaRPr lang="ar-SY" dirty="0" smtClean="0"/>
          </a:p>
          <a:p>
            <a:pPr>
              <a:buNone/>
            </a:pPr>
            <a:r>
              <a:rPr lang="en-US" dirty="0" smtClean="0"/>
              <a:t>del 17p</a:t>
            </a:r>
            <a:endParaRPr lang="ar-SY" dirty="0" smtClean="0"/>
          </a:p>
          <a:p>
            <a:pPr>
              <a:buNone/>
            </a:pPr>
            <a:r>
              <a:rPr lang="en-US" dirty="0" smtClean="0"/>
              <a:t>Gain 1q</a:t>
            </a:r>
          </a:p>
          <a:p>
            <a:pPr>
              <a:buNone/>
            </a:pPr>
            <a:r>
              <a:rPr lang="ar-SY" dirty="0" smtClean="0"/>
              <a:t>وجود </a:t>
            </a:r>
            <a:r>
              <a:rPr lang="ar-SY" dirty="0" smtClean="0"/>
              <a:t>واحدة أو أكثر من </a:t>
            </a:r>
            <a:r>
              <a:rPr lang="ar-SY" dirty="0" err="1" smtClean="0"/>
              <a:t>الشذوذات</a:t>
            </a:r>
            <a:r>
              <a:rPr lang="ar-SY" dirty="0" smtClean="0"/>
              <a:t> السابقة يزيد خطر التطور وتتحول المجموعة إلى أعلى خطورة حتى </a:t>
            </a:r>
            <a:r>
              <a:rPr lang="ar-SY" dirty="0" err="1" smtClean="0"/>
              <a:t>لوكان</a:t>
            </a:r>
            <a:r>
              <a:rPr lang="ar-SY" dirty="0" smtClean="0"/>
              <a:t> </a:t>
            </a:r>
            <a:r>
              <a:rPr lang="en-US" dirty="0" smtClean="0"/>
              <a:t>20/2/20</a:t>
            </a:r>
            <a:r>
              <a:rPr lang="ar-SY" dirty="0" smtClean="0"/>
              <a:t> متوسطا“ </a:t>
            </a:r>
            <a:r>
              <a:rPr lang="ar-SY" dirty="0" smtClean="0"/>
              <a:t>.</a:t>
            </a:r>
          </a:p>
          <a:p>
            <a:pPr>
              <a:buNone/>
            </a:pPr>
            <a:r>
              <a:rPr lang="ar-SY" dirty="0" smtClean="0"/>
              <a:t>من </a:t>
            </a:r>
            <a:r>
              <a:rPr lang="ar-SY" dirty="0" err="1" smtClean="0"/>
              <a:t>الشذوذات</a:t>
            </a:r>
            <a:r>
              <a:rPr lang="ar-SY" dirty="0" smtClean="0"/>
              <a:t> الجينية التي ترفع نسبة الخطورة </a:t>
            </a:r>
            <a:r>
              <a:rPr lang="en-US" dirty="0" smtClean="0"/>
              <a:t>t(14.20)</a:t>
            </a:r>
            <a:r>
              <a:rPr lang="ar-SY" dirty="0" smtClean="0"/>
              <a:t> و</a:t>
            </a:r>
            <a:r>
              <a:rPr lang="en-US" dirty="0" smtClean="0"/>
              <a:t>del 13</a:t>
            </a:r>
            <a:r>
              <a:rPr lang="ar-SY" dirty="0" smtClean="0"/>
              <a:t> .</a:t>
            </a:r>
            <a:endParaRPr lang="en-US" dirty="0" smtClean="0"/>
          </a:p>
          <a:p>
            <a:pPr>
              <a:buNone/>
            </a:pPr>
            <a:endParaRPr lang="ar-SY" dirty="0" smtClean="0"/>
          </a:p>
          <a:p>
            <a:pPr>
              <a:buNone/>
            </a:pPr>
            <a:endParaRPr lang="ar-SY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ar-SY" b="1" dirty="0" smtClean="0"/>
              <a:t>تدبير </a:t>
            </a:r>
            <a:r>
              <a:rPr lang="en-US" b="1" dirty="0" smtClean="0"/>
              <a:t>SMM</a:t>
            </a:r>
            <a:endParaRPr lang="ar-SY" b="1" dirty="0" smtClean="0"/>
          </a:p>
          <a:p>
            <a:pPr>
              <a:buNone/>
            </a:pPr>
            <a:r>
              <a:rPr lang="ar-SY" dirty="0" smtClean="0"/>
              <a:t>مرضى </a:t>
            </a:r>
            <a:r>
              <a:rPr lang="en-US" dirty="0" smtClean="0"/>
              <a:t>SMM</a:t>
            </a:r>
            <a:r>
              <a:rPr lang="ar-SY" dirty="0" smtClean="0"/>
              <a:t> منخفض الخطورة :</a:t>
            </a:r>
          </a:p>
          <a:p>
            <a:pPr>
              <a:buNone/>
            </a:pPr>
            <a:r>
              <a:rPr lang="ar-SY" dirty="0" smtClean="0"/>
              <a:t>بدون عوامل خطورة وبدون شذوذ </a:t>
            </a:r>
            <a:r>
              <a:rPr lang="en-US" dirty="0" smtClean="0"/>
              <a:t>FISH</a:t>
            </a:r>
            <a:r>
              <a:rPr lang="ar-SY" dirty="0" smtClean="0"/>
              <a:t> .</a:t>
            </a:r>
          </a:p>
          <a:p>
            <a:pPr>
              <a:buNone/>
            </a:pPr>
            <a:r>
              <a:rPr lang="ar-SY" dirty="0" smtClean="0"/>
              <a:t>الإستراتيجية الأساسية هي المراقبة بدون علاج وتكون المتابعة كل 3-6 أشهر.</a:t>
            </a:r>
          </a:p>
          <a:p>
            <a:pPr>
              <a:buNone/>
            </a:pPr>
            <a:r>
              <a:rPr lang="ar-SY" dirty="0" smtClean="0"/>
              <a:t>مرضى </a:t>
            </a:r>
            <a:r>
              <a:rPr lang="en-US" dirty="0" smtClean="0"/>
              <a:t>SMM</a:t>
            </a:r>
            <a:r>
              <a:rPr lang="ar-SY" dirty="0" smtClean="0"/>
              <a:t> متوسط الخطورة :</a:t>
            </a:r>
          </a:p>
          <a:p>
            <a:pPr>
              <a:buNone/>
            </a:pPr>
            <a:r>
              <a:rPr lang="ar-SY" dirty="0" smtClean="0"/>
              <a:t>يفضل المتابعة دون العلاج بدلا“ من البدء بالعلاج وتكون المتابعة كل 2-3 شهور مع </a:t>
            </a:r>
            <a:r>
              <a:rPr lang="en-US" dirty="0" smtClean="0"/>
              <a:t>MRI</a:t>
            </a:r>
            <a:r>
              <a:rPr lang="ar-SY" dirty="0" smtClean="0"/>
              <a:t> سنوي .</a:t>
            </a:r>
          </a:p>
          <a:p>
            <a:pPr>
              <a:buNone/>
            </a:pPr>
            <a:r>
              <a:rPr lang="ar-SY" dirty="0" smtClean="0"/>
              <a:t> قد يبقى بعض المرضى المصنفين منخفضي أو متوسطي الخطورة مستقرين لفترات طويلة دون علاج .</a:t>
            </a:r>
          </a:p>
          <a:p>
            <a:pPr>
              <a:buNone/>
            </a:pPr>
            <a:r>
              <a:rPr lang="ar-SY" dirty="0" smtClean="0"/>
              <a:t>لا يوجد دليل واضح على أن المعالجات المتوفرة حاليا“ تحسن النتائج </a:t>
            </a:r>
            <a:r>
              <a:rPr lang="ar-SY" dirty="0" err="1" smtClean="0"/>
              <a:t>السريرية</a:t>
            </a:r>
            <a:r>
              <a:rPr lang="ar-SY" dirty="0" smtClean="0"/>
              <a:t> لدى هذه الفئة من المرضى .</a:t>
            </a:r>
          </a:p>
          <a:p>
            <a:pPr>
              <a:buNone/>
            </a:pPr>
            <a:r>
              <a:rPr lang="ar-SY" dirty="0" smtClean="0"/>
              <a:t>مع الانتباه لحماية هذه الفئة من المرضى من التأثيرات الجانبية للأدوية .</a:t>
            </a:r>
          </a:p>
          <a:p>
            <a:pPr>
              <a:buNone/>
            </a:pPr>
            <a:r>
              <a:rPr lang="ar-SY" dirty="0" smtClean="0"/>
              <a:t>تشجع الـ </a:t>
            </a:r>
            <a:r>
              <a:rPr lang="en-US" dirty="0" smtClean="0"/>
              <a:t>ASH</a:t>
            </a:r>
            <a:r>
              <a:rPr lang="ar-SY" dirty="0" smtClean="0"/>
              <a:t> على إدخال مرضى متوسطي الخطورة في تجارب </a:t>
            </a:r>
            <a:r>
              <a:rPr lang="ar-SY" dirty="0" err="1" smtClean="0"/>
              <a:t>سريرية</a:t>
            </a:r>
            <a:r>
              <a:rPr lang="ar-SY" dirty="0" smtClean="0"/>
              <a:t> (خاصة عند المرضى ذوي الخطورة الأعلى ) .</a:t>
            </a:r>
          </a:p>
          <a:p>
            <a:pPr>
              <a:buNone/>
            </a:pPr>
            <a:endParaRPr lang="ar-SY" dirty="0" smtClean="0"/>
          </a:p>
          <a:p>
            <a:pPr>
              <a:buNone/>
            </a:pP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SY" b="1" dirty="0" smtClean="0"/>
              <a:t>لمحة تاريخية عن تطور تدبير </a:t>
            </a:r>
            <a:r>
              <a:rPr lang="en-US" b="1" dirty="0" smtClean="0"/>
              <a:t>HRSMM</a:t>
            </a:r>
          </a:p>
          <a:p>
            <a:pPr>
              <a:buNone/>
            </a:pPr>
            <a:r>
              <a:rPr lang="ar-SY" dirty="0" smtClean="0"/>
              <a:t>مر تطور علاج </a:t>
            </a:r>
            <a:r>
              <a:rPr lang="en-US" dirty="0" smtClean="0"/>
              <a:t>HRSMM</a:t>
            </a:r>
            <a:r>
              <a:rPr lang="ar-SY" dirty="0" smtClean="0"/>
              <a:t> بثلاث مراحل رئيسية :</a:t>
            </a:r>
          </a:p>
          <a:p>
            <a:pPr>
              <a:buNone/>
            </a:pPr>
            <a:r>
              <a:rPr lang="ar-SY" dirty="0" smtClean="0"/>
              <a:t>أولا“  قبل عام 2010</a:t>
            </a:r>
            <a:r>
              <a:rPr lang="en-US" dirty="0" smtClean="0"/>
              <a:t> :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مراقبة فقط ، </a:t>
            </a:r>
            <a:r>
              <a:rPr lang="ar-SY" dirty="0" err="1" smtClean="0"/>
              <a:t>لاعلاج</a:t>
            </a:r>
            <a:r>
              <a:rPr lang="ar-SY" dirty="0" smtClean="0"/>
              <a:t> إلا بعد ظهور معايير </a:t>
            </a:r>
            <a:r>
              <a:rPr lang="en-US" dirty="0" smtClean="0"/>
              <a:t>CRAB</a:t>
            </a:r>
            <a:r>
              <a:rPr lang="ar-SY" dirty="0" smtClean="0"/>
              <a:t> .</a:t>
            </a:r>
          </a:p>
          <a:p>
            <a:pPr>
              <a:buNone/>
            </a:pPr>
            <a:r>
              <a:rPr lang="ar-SY" dirty="0" smtClean="0"/>
              <a:t>ثانيا“ بين عامي (2013- 2018) :</a:t>
            </a:r>
          </a:p>
          <a:p>
            <a:pPr>
              <a:buNone/>
            </a:pPr>
            <a:r>
              <a:rPr lang="ar-SY" dirty="0" smtClean="0"/>
              <a:t>اكتشاف الفائدة من العلاج المبكر .</a:t>
            </a:r>
          </a:p>
          <a:p>
            <a:pPr>
              <a:buNone/>
            </a:pPr>
            <a:r>
              <a:rPr lang="ar-SY" dirty="0" smtClean="0"/>
              <a:t>بدء استخدام </a:t>
            </a:r>
            <a:r>
              <a:rPr lang="en-US" dirty="0" smtClean="0"/>
              <a:t>RD</a:t>
            </a:r>
            <a:r>
              <a:rPr lang="ar-SY" dirty="0" smtClean="0"/>
              <a:t> ثم </a:t>
            </a:r>
            <a:r>
              <a:rPr lang="en-US" dirty="0" smtClean="0"/>
              <a:t>R</a:t>
            </a:r>
            <a:r>
              <a:rPr lang="ar-SY" dirty="0" smtClean="0"/>
              <a:t> لوحده ، مع تحسين طرق تحديد الخطورة .</a:t>
            </a:r>
          </a:p>
          <a:p>
            <a:pPr>
              <a:buNone/>
            </a:pPr>
            <a:r>
              <a:rPr lang="ar-SY" dirty="0" smtClean="0"/>
              <a:t>ثالثا“ بعد 2019 :</a:t>
            </a:r>
          </a:p>
          <a:p>
            <a:pPr>
              <a:buNone/>
            </a:pPr>
            <a:r>
              <a:rPr lang="ar-SY" dirty="0" smtClean="0"/>
              <a:t>عصر العلاج المناعي والتداخل المبكر .</a:t>
            </a:r>
          </a:p>
          <a:p>
            <a:pPr>
              <a:buNone/>
            </a:pPr>
            <a:r>
              <a:rPr lang="ar-SY" dirty="0" smtClean="0"/>
              <a:t>بروتوكولات موجهة للشفاء المبكر  مثل </a:t>
            </a:r>
            <a:r>
              <a:rPr lang="en-US" dirty="0" err="1" smtClean="0"/>
              <a:t>Daratumumab</a:t>
            </a:r>
            <a:r>
              <a:rPr lang="ar-SY" dirty="0" smtClean="0"/>
              <a:t> ، </a:t>
            </a:r>
            <a:r>
              <a:rPr lang="en-US" dirty="0" err="1" smtClean="0"/>
              <a:t>KRd</a:t>
            </a:r>
            <a:r>
              <a:rPr lang="ar-SY" dirty="0" smtClean="0"/>
              <a:t> .</a:t>
            </a:r>
          </a:p>
          <a:p>
            <a:pPr>
              <a:buNone/>
            </a:pPr>
            <a:r>
              <a:rPr lang="ar-SY" dirty="0" smtClean="0"/>
              <a:t>اليوم بعام 2025 التوجه العالمي نحو :</a:t>
            </a:r>
          </a:p>
          <a:p>
            <a:pPr>
              <a:buNone/>
            </a:pPr>
            <a:r>
              <a:rPr lang="ar-SY" dirty="0" smtClean="0"/>
              <a:t>علاج </a:t>
            </a:r>
            <a:r>
              <a:rPr lang="en-US" dirty="0" smtClean="0"/>
              <a:t>HRSMM</a:t>
            </a:r>
            <a:r>
              <a:rPr lang="ar-SY" dirty="0" smtClean="0"/>
              <a:t> وليس فقط المتابعة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186766" cy="5538806"/>
          </a:xfrm>
        </p:spPr>
        <p:txBody>
          <a:bodyPr>
            <a:normAutofit lnSpcReduction="10000"/>
          </a:bodyPr>
          <a:lstStyle/>
          <a:p>
            <a:r>
              <a:rPr lang="ar-SY" dirty="0" smtClean="0"/>
              <a:t> أهم الدراسات التي عرضت في الـ </a:t>
            </a:r>
            <a:r>
              <a:rPr lang="en-US" dirty="0" smtClean="0"/>
              <a:t>ASH</a:t>
            </a:r>
            <a:r>
              <a:rPr lang="ar-SY" dirty="0" smtClean="0"/>
              <a:t> حول تدبير مرضى </a:t>
            </a:r>
            <a:r>
              <a:rPr lang="en-US" dirty="0" smtClean="0"/>
              <a:t>HRSMM</a:t>
            </a:r>
            <a:r>
              <a:rPr lang="ar-SY" dirty="0" smtClean="0"/>
              <a:t>:</a:t>
            </a:r>
          </a:p>
          <a:p>
            <a:pPr marL="571500" indent="-571500">
              <a:buFont typeface="+mj-lt"/>
              <a:buAutoNum type="romanUcPeriod"/>
            </a:pPr>
            <a:r>
              <a:rPr lang="ar-SY" u="sng" dirty="0" smtClean="0"/>
              <a:t>دراسة الـ </a:t>
            </a:r>
            <a:r>
              <a:rPr lang="en-US" u="sng" dirty="0" smtClean="0"/>
              <a:t>AQUILA </a:t>
            </a:r>
            <a:r>
              <a:rPr lang="ar-SY" u="sng" dirty="0" smtClean="0"/>
              <a:t> :</a:t>
            </a:r>
          </a:p>
          <a:p>
            <a:pPr marL="571500" indent="-571500">
              <a:buNone/>
            </a:pPr>
            <a:r>
              <a:rPr lang="ar-SY" dirty="0" smtClean="0"/>
              <a:t>وضع </a:t>
            </a:r>
            <a:r>
              <a:rPr lang="en-US" dirty="0" err="1" smtClean="0"/>
              <a:t>daratumumab</a:t>
            </a:r>
            <a:r>
              <a:rPr lang="ar-SY" dirty="0" smtClean="0"/>
              <a:t> كمعالجة وحيدة .</a:t>
            </a:r>
          </a:p>
          <a:p>
            <a:pPr marL="571500" indent="-571500">
              <a:buNone/>
            </a:pPr>
            <a:r>
              <a:rPr lang="ar-SY" dirty="0" smtClean="0"/>
              <a:t>دراسة </a:t>
            </a:r>
            <a:r>
              <a:rPr lang="en-US" dirty="0" smtClean="0"/>
              <a:t>phase III</a:t>
            </a:r>
            <a:r>
              <a:rPr lang="ar-SY" dirty="0" smtClean="0"/>
              <a:t> وعشوائية .</a:t>
            </a:r>
          </a:p>
          <a:p>
            <a:pPr marL="571500" indent="-571500">
              <a:buNone/>
            </a:pPr>
            <a:r>
              <a:rPr lang="ar-SY" dirty="0" smtClean="0"/>
              <a:t>شملت 390 مريض  </a:t>
            </a:r>
            <a:r>
              <a:rPr lang="en-US" dirty="0" smtClean="0"/>
              <a:t>SMM</a:t>
            </a:r>
            <a:r>
              <a:rPr lang="ar-SY" dirty="0" smtClean="0"/>
              <a:t> عالي الخطورة .</a:t>
            </a:r>
          </a:p>
          <a:p>
            <a:pPr marL="571500" indent="-571500">
              <a:buNone/>
            </a:pPr>
            <a:r>
              <a:rPr lang="ar-SY" dirty="0" smtClean="0"/>
              <a:t>متوسط عمر المرضى كان 64 سنة ( تراوحت الأعمار بين الـ31-86 سنة) .</a:t>
            </a:r>
          </a:p>
          <a:p>
            <a:pPr marL="571500" indent="-571500">
              <a:buNone/>
            </a:pPr>
            <a:r>
              <a:rPr lang="ar-SY" dirty="0" smtClean="0"/>
              <a:t>إضافة الدواء خفضت خطر التحول نحو </a:t>
            </a:r>
            <a:r>
              <a:rPr lang="en-US" dirty="0" smtClean="0"/>
              <a:t>MM</a:t>
            </a:r>
            <a:r>
              <a:rPr lang="ar-SY" dirty="0" smtClean="0"/>
              <a:t> وخطر الوفاة بمعدل 51% .</a:t>
            </a:r>
          </a:p>
          <a:p>
            <a:pPr marL="571500" indent="-571500">
              <a:buNone/>
            </a:pPr>
            <a:r>
              <a:rPr lang="ar-SY" dirty="0" smtClean="0"/>
              <a:t>التأثير الجانبي كان خطر </a:t>
            </a:r>
            <a:r>
              <a:rPr lang="ar-SY" dirty="0" err="1" smtClean="0"/>
              <a:t>إنتانات</a:t>
            </a:r>
            <a:r>
              <a:rPr lang="ar-SY" dirty="0" smtClean="0"/>
              <a:t> من الدرجة (3-4) بنسبة 16% مقارنة </a:t>
            </a:r>
            <a:r>
              <a:rPr lang="ar-SY" dirty="0" err="1" smtClean="0"/>
              <a:t>بـ</a:t>
            </a:r>
            <a:r>
              <a:rPr lang="ar-SY" dirty="0" smtClean="0"/>
              <a:t> 4.6 % بالمراقبة .</a:t>
            </a:r>
          </a:p>
          <a:p>
            <a:pPr marL="571500" indent="-571500">
              <a:buNone/>
            </a:pPr>
            <a:r>
              <a:rPr lang="ar-SY" dirty="0" smtClean="0"/>
              <a:t>المتابعة كانت لـ 65.2 شهر .</a:t>
            </a:r>
          </a:p>
          <a:p>
            <a:pPr marL="571500" indent="-571500">
              <a:buNone/>
            </a:pPr>
            <a:r>
              <a:rPr lang="ar-SY" dirty="0" smtClean="0"/>
              <a:t>دراسة الـ </a:t>
            </a:r>
            <a:r>
              <a:rPr lang="en-US" dirty="0" smtClean="0"/>
              <a:t>AQUILA</a:t>
            </a:r>
            <a:r>
              <a:rPr lang="ar-SY" dirty="0" smtClean="0"/>
              <a:t> دعمت أن الاستخدام المبكر </a:t>
            </a:r>
            <a:r>
              <a:rPr lang="ar-SY" dirty="0" err="1" smtClean="0"/>
              <a:t>للـ</a:t>
            </a:r>
            <a:r>
              <a:rPr lang="ar-SY" dirty="0" smtClean="0"/>
              <a:t> </a:t>
            </a:r>
            <a:r>
              <a:rPr lang="en-US" dirty="0" err="1" smtClean="0"/>
              <a:t>daratumumab</a:t>
            </a:r>
            <a:r>
              <a:rPr lang="ar-SY" dirty="0" smtClean="0"/>
              <a:t> قد يغير مسار المرض عند </a:t>
            </a:r>
            <a:r>
              <a:rPr lang="en-US" dirty="0" smtClean="0"/>
              <a:t>HRSMM</a:t>
            </a:r>
            <a:r>
              <a:rPr lang="ar-SY" dirty="0" smtClean="0"/>
              <a:t> .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642918"/>
            <a:ext cx="8643998" cy="6000792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+mj-lt"/>
              <a:buAutoNum type="romanUcPeriod" startAt="2"/>
            </a:pPr>
            <a:r>
              <a:rPr lang="ar-SY" dirty="0" smtClean="0"/>
              <a:t> </a:t>
            </a:r>
            <a:r>
              <a:rPr lang="ar-SY" u="sng" dirty="0" smtClean="0"/>
              <a:t>دراسة </a:t>
            </a:r>
            <a:r>
              <a:rPr lang="en-US" u="sng" dirty="0" smtClean="0"/>
              <a:t>D-RVD</a:t>
            </a:r>
            <a:r>
              <a:rPr lang="ar-SY" u="sng" dirty="0" smtClean="0"/>
              <a:t> :</a:t>
            </a:r>
          </a:p>
          <a:p>
            <a:pPr marL="571500" indent="-571500">
              <a:buNone/>
            </a:pPr>
            <a:r>
              <a:rPr lang="ar-SY" dirty="0" smtClean="0"/>
              <a:t>دراسة </a:t>
            </a:r>
            <a:r>
              <a:rPr lang="en-US" dirty="0" smtClean="0"/>
              <a:t>Phase II</a:t>
            </a:r>
            <a:r>
              <a:rPr lang="ar-SY" dirty="0" smtClean="0"/>
              <a:t> بتدبير المرضى ببروتوكول مكثف .</a:t>
            </a:r>
          </a:p>
          <a:p>
            <a:pPr marL="571500" indent="-571500">
              <a:buNone/>
            </a:pPr>
            <a:r>
              <a:rPr lang="ar-SY" dirty="0" smtClean="0"/>
              <a:t>الهدف من الدراسة : تحقيق </a:t>
            </a:r>
            <a:r>
              <a:rPr lang="en-US" dirty="0" smtClean="0"/>
              <a:t>MRD-negativity</a:t>
            </a:r>
            <a:r>
              <a:rPr lang="ar-SY" dirty="0" smtClean="0"/>
              <a:t> بعد سنتين .</a:t>
            </a:r>
          </a:p>
          <a:p>
            <a:pPr marL="571500" indent="-571500">
              <a:buNone/>
            </a:pPr>
            <a:r>
              <a:rPr lang="ar-SY" dirty="0" smtClean="0"/>
              <a:t>لتقييم الخطورة اعتمد نموذج </a:t>
            </a:r>
            <a:r>
              <a:rPr lang="en-US" dirty="0" smtClean="0"/>
              <a:t>20/2/20</a:t>
            </a:r>
            <a:r>
              <a:rPr lang="ar-SY" dirty="0" smtClean="0"/>
              <a:t> و/أو </a:t>
            </a:r>
            <a:r>
              <a:rPr lang="en-US" dirty="0" smtClean="0"/>
              <a:t>FISH</a:t>
            </a:r>
            <a:r>
              <a:rPr lang="ar-SY" dirty="0" smtClean="0"/>
              <a:t> عالية الخطورة .</a:t>
            </a:r>
          </a:p>
          <a:p>
            <a:pPr marL="571500" indent="-571500">
              <a:buNone/>
            </a:pPr>
            <a:r>
              <a:rPr lang="ar-SY" dirty="0" smtClean="0"/>
              <a:t>النتائج الأولية :</a:t>
            </a:r>
          </a:p>
          <a:p>
            <a:pPr marL="571500" indent="-571500">
              <a:buNone/>
            </a:pPr>
            <a:r>
              <a:rPr lang="ar-SY" dirty="0" smtClean="0"/>
              <a:t>نسب استجابة عميقة مبكرة .</a:t>
            </a:r>
          </a:p>
          <a:p>
            <a:pPr marL="571500" indent="-571500">
              <a:buNone/>
            </a:pPr>
            <a:r>
              <a:rPr lang="ar-SY" dirty="0" smtClean="0"/>
              <a:t>العلاج محدد لمدة 24 دورة .</a:t>
            </a:r>
          </a:p>
          <a:p>
            <a:pPr marL="571500" indent="-571500">
              <a:buNone/>
            </a:pPr>
            <a:r>
              <a:rPr lang="ar-SY" dirty="0" smtClean="0"/>
              <a:t>خلاصة الدراسة : المعالجة المكثفة قد تمنح ضبط قد يصل لحدود الشفاء عند بعض المرضى لكنه مازال بحاجة لتأكيد طويل الأمد .</a:t>
            </a:r>
          </a:p>
          <a:p>
            <a:pPr marL="571500" indent="-571500">
              <a:buFont typeface="+mj-lt"/>
              <a:buAutoNum type="romanUcPeriod" startAt="3"/>
            </a:pPr>
            <a:r>
              <a:rPr lang="ar-SY" dirty="0" smtClean="0"/>
              <a:t> </a:t>
            </a:r>
            <a:r>
              <a:rPr lang="ar-SY" u="sng" dirty="0" smtClean="0"/>
              <a:t>دراسة </a:t>
            </a:r>
            <a:r>
              <a:rPr lang="en-US" u="sng" dirty="0" err="1" smtClean="0"/>
              <a:t>Iberomide</a:t>
            </a:r>
            <a:r>
              <a:rPr lang="en-US" u="sng" dirty="0" smtClean="0"/>
              <a:t> +/- </a:t>
            </a:r>
            <a:r>
              <a:rPr lang="en-US" u="sng" dirty="0" err="1" smtClean="0"/>
              <a:t>dexamethasone</a:t>
            </a:r>
            <a:r>
              <a:rPr lang="ar-SY" u="sng" dirty="0" smtClean="0"/>
              <a:t> :</a:t>
            </a:r>
          </a:p>
          <a:p>
            <a:pPr marL="571500" indent="-571500">
              <a:buNone/>
            </a:pPr>
            <a:r>
              <a:rPr lang="ar-SY" dirty="0" smtClean="0"/>
              <a:t>دراسة </a:t>
            </a:r>
            <a:r>
              <a:rPr lang="en-US" dirty="0" smtClean="0"/>
              <a:t>Phase I/II</a:t>
            </a:r>
            <a:r>
              <a:rPr lang="ar-SY" dirty="0" smtClean="0"/>
              <a:t> .</a:t>
            </a:r>
          </a:p>
          <a:p>
            <a:pPr marL="571500" indent="-571500">
              <a:buNone/>
            </a:pPr>
            <a:r>
              <a:rPr lang="ar-SY" dirty="0" smtClean="0"/>
              <a:t>نتائج الدراسة : نسبة استجابة كلية(</a:t>
            </a:r>
            <a:r>
              <a:rPr lang="en-US" dirty="0" smtClean="0"/>
              <a:t>ORR</a:t>
            </a:r>
            <a:r>
              <a:rPr lang="ar-SY" dirty="0" smtClean="0"/>
              <a:t>) 79% وتصل إلى 85% لدى من أتم 4 دورات أو أكثر .</a:t>
            </a:r>
          </a:p>
          <a:p>
            <a:pPr marL="571500" indent="-571500">
              <a:buNone/>
            </a:pPr>
            <a:r>
              <a:rPr lang="ar-SY" dirty="0" smtClean="0"/>
              <a:t>السمية مقبولة والنتائج الأولية مشجعة .</a:t>
            </a:r>
          </a:p>
          <a:p>
            <a:pPr marL="571500" indent="-571500">
              <a:buNone/>
            </a:pPr>
            <a:r>
              <a:rPr lang="ar-SY" dirty="0" smtClean="0"/>
              <a:t>الخلاصة : تظهر الأجيال الجديدة من (</a:t>
            </a:r>
            <a:r>
              <a:rPr lang="en-US" dirty="0" err="1" smtClean="0"/>
              <a:t>CELMoDs</a:t>
            </a:r>
            <a:r>
              <a:rPr lang="ar-SY" dirty="0" smtClean="0"/>
              <a:t>)</a:t>
            </a:r>
            <a:r>
              <a:rPr lang="en-US" dirty="0" err="1" smtClean="0"/>
              <a:t>IMiDs</a:t>
            </a:r>
            <a:r>
              <a:rPr lang="ar-SY" dirty="0" smtClean="0"/>
              <a:t> قدرة قوية وقد تصبح خيارا“مستقبليا“ لعلاج </a:t>
            </a:r>
            <a:r>
              <a:rPr lang="en-US" dirty="0" smtClean="0"/>
              <a:t>HRSMM</a:t>
            </a:r>
            <a:r>
              <a:rPr lang="ar-SY" dirty="0" smtClean="0"/>
              <a:t>.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770</TotalTime>
  <Words>1382</Words>
  <PresentationFormat>عرض على الشاشة (3:4)‏</PresentationFormat>
  <Paragraphs>129</Paragraphs>
  <Slides>17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تدفق</vt:lpstr>
      <vt:lpstr>تدبير الورم النقوي المتخامد SMM- ASH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تدبير الورم النقوي المتخامد SMM- ASH</dc:title>
  <dc:creator>Dccc</dc:creator>
  <cp:lastModifiedBy>Dccc</cp:lastModifiedBy>
  <cp:revision>98</cp:revision>
  <dcterms:created xsi:type="dcterms:W3CDTF">2025-11-20T15:35:53Z</dcterms:created>
  <dcterms:modified xsi:type="dcterms:W3CDTF">2025-12-04T17:45:29Z</dcterms:modified>
</cp:coreProperties>
</file>